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58" r:id="rId3"/>
    <p:sldId id="259" r:id="rId4"/>
    <p:sldId id="292" r:id="rId5"/>
    <p:sldId id="260" r:id="rId6"/>
    <p:sldId id="293" r:id="rId7"/>
    <p:sldId id="263" r:id="rId8"/>
    <p:sldId id="264" r:id="rId9"/>
    <p:sldId id="268" r:id="rId10"/>
    <p:sldId id="289" r:id="rId11"/>
    <p:sldId id="290" r:id="rId12"/>
    <p:sldId id="288" r:id="rId13"/>
    <p:sldId id="270" r:id="rId14"/>
    <p:sldId id="284" r:id="rId15"/>
    <p:sldId id="287" r:id="rId16"/>
    <p:sldId id="285" r:id="rId17"/>
    <p:sldId id="265" r:id="rId18"/>
    <p:sldId id="266" r:id="rId19"/>
    <p:sldId id="286" r:id="rId20"/>
    <p:sldId id="291" r:id="rId21"/>
    <p:sldId id="272" r:id="rId22"/>
    <p:sldId id="273" r:id="rId23"/>
    <p:sldId id="274" r:id="rId24"/>
    <p:sldId id="275" r:id="rId25"/>
    <p:sldId id="296" r:id="rId26"/>
    <p:sldId id="297" r:id="rId27"/>
    <p:sldId id="298" r:id="rId28"/>
    <p:sldId id="295" r:id="rId29"/>
    <p:sldId id="299" r:id="rId30"/>
    <p:sldId id="281" r:id="rId31"/>
    <p:sldId id="294" r:id="rId32"/>
    <p:sldId id="282" r:id="rId3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N%C3%A1levn%C3%ADci" TargetMode="External"/><Relationship Id="rId2" Type="http://schemas.openxmlformats.org/officeDocument/2006/relationships/hyperlink" Target="http://cs.wikipedia.org/wiki/Prvoc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Lugol%C5%AFv_roztok" TargetMode="External"/><Relationship Id="rId5" Type="http://schemas.openxmlformats.org/officeDocument/2006/relationships/hyperlink" Target="http://cs.wikipedia.org/wiki/V%C3%AD%C5%99n%C3%ADci" TargetMode="External"/><Relationship Id="rId4" Type="http://schemas.openxmlformats.org/officeDocument/2006/relationships/hyperlink" Target="http://cs.wikipedia.org/wiki/Trepka_velk%C3%A1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s.wikipedia.org/wiki/Soubor:Trapka_velka_Paramecium_caudatum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117180" cy="2262113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cs-CZ" sz="5400" dirty="0" smtClean="0">
                <a:solidFill>
                  <a:schemeClr val="tx1"/>
                </a:solidFill>
                <a:effectLst/>
              </a:rPr>
              <a:t>POZOROVÁNÍ PRVOKŮ A JEJICH ŽIVOTNÍCH PROJEVŮ</a:t>
            </a:r>
            <a:endParaRPr lang="cs-CZ" sz="54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39552" y="4777380"/>
            <a:ext cx="8280920" cy="1747964"/>
          </a:xfrm>
        </p:spPr>
        <p:txBody>
          <a:bodyPr>
            <a:noAutofit/>
          </a:bodyPr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Výuková prezentace pro Seminář z přírodopisu</a:t>
            </a:r>
          </a:p>
          <a:p>
            <a:pPr algn="ctr"/>
            <a:r>
              <a:rPr lang="cs-CZ" sz="2400" b="1" dirty="0">
                <a:solidFill>
                  <a:schemeClr val="tx1"/>
                </a:solidFill>
              </a:rPr>
              <a:t>d</a:t>
            </a:r>
            <a:r>
              <a:rPr lang="cs-CZ" sz="2400" b="1" dirty="0" smtClean="0">
                <a:solidFill>
                  <a:schemeClr val="tx1"/>
                </a:solidFill>
              </a:rPr>
              <a:t>okončeno 30</a:t>
            </a:r>
            <a:r>
              <a:rPr lang="cs-CZ" sz="2400" b="1" dirty="0" smtClean="0">
                <a:solidFill>
                  <a:schemeClr val="tx1"/>
                </a:solidFill>
              </a:rPr>
              <a:t>. 4</a:t>
            </a:r>
            <a:r>
              <a:rPr lang="cs-CZ" sz="2400" b="1" dirty="0" smtClean="0">
                <a:solidFill>
                  <a:schemeClr val="tx1"/>
                </a:solidFill>
              </a:rPr>
              <a:t>. 2013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60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citel\Desktop\Vlastní fotografie prezentace\MIKROSKOP\Řasy, sinice, prvoci\prvok trepka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26" y="843569"/>
            <a:ext cx="8700554" cy="600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V buňce </a:t>
            </a:r>
            <a:r>
              <a:rPr lang="cs-CZ" sz="3200" b="1" dirty="0" smtClean="0"/>
              <a:t>trepky velké</a:t>
            </a:r>
            <a:r>
              <a:rPr lang="cs-CZ" sz="3200" dirty="0" smtClean="0"/>
              <a:t> jsou dobře patrné potravní vakuoly a brvy na povrchu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06733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Pozorujte pohyb </a:t>
            </a:r>
            <a:r>
              <a:rPr lang="cs-CZ" sz="3200" b="1" dirty="0" smtClean="0"/>
              <a:t>trepky velké</a:t>
            </a:r>
            <a:endParaRPr lang="cs-CZ" sz="3200" b="1" dirty="0"/>
          </a:p>
        </p:txBody>
      </p:sp>
      <p:pic>
        <p:nvPicPr>
          <p:cNvPr id="2" name="Trepky velké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9849" y="584774"/>
            <a:ext cx="8364301" cy="627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2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Přichycené k nečistotám naleznete </a:t>
            </a:r>
            <a:r>
              <a:rPr lang="cs-CZ" sz="3200" b="1" dirty="0" smtClean="0"/>
              <a:t>vířenky</a:t>
            </a:r>
            <a:endParaRPr lang="cs-CZ" sz="3200" b="1" dirty="0"/>
          </a:p>
        </p:txBody>
      </p:sp>
      <p:pic>
        <p:nvPicPr>
          <p:cNvPr id="11266" name="Picture 2" descr="C:\Users\Ucitel\Desktop\Vlastní fotografie prezentace\MIKROSKOP\Řasy, sinice, prvoci\Img001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827584" y="584775"/>
            <a:ext cx="7270974" cy="627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7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Pozorujte</a:t>
            </a:r>
            <a:r>
              <a:rPr lang="cs-CZ" sz="3200" b="1" dirty="0" smtClean="0"/>
              <a:t> vířenku</a:t>
            </a:r>
            <a:r>
              <a:rPr lang="cs-CZ" sz="3200" dirty="0" smtClean="0"/>
              <a:t> s proplouvající </a:t>
            </a:r>
            <a:r>
              <a:rPr lang="cs-CZ" sz="3200" b="1" dirty="0" smtClean="0"/>
              <a:t>trepkou </a:t>
            </a:r>
            <a:endParaRPr lang="cs-CZ" sz="3200" b="1" dirty="0"/>
          </a:p>
        </p:txBody>
      </p:sp>
      <p:pic>
        <p:nvPicPr>
          <p:cNvPr id="4" name="Stahující se vířenk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9850" y="584775"/>
            <a:ext cx="8364300" cy="627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6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citel\Desktop\Vlastní fotografie prezentace\MIKROSKOP\Řasy, sinice, prvoci\prvok vířenky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900" y="584775"/>
            <a:ext cx="7344816" cy="624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0"/>
            <a:ext cx="9167308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Vířenky</a:t>
            </a:r>
            <a:r>
              <a:rPr lang="cs-CZ" sz="3200" dirty="0" smtClean="0"/>
              <a:t> jsou k podkladu přichyceny zatažitelnou stopkou a kolem ústního otvoru krouží brvy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4865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Rozvětvená kolonie </a:t>
            </a:r>
            <a:r>
              <a:rPr lang="cs-CZ" sz="3200" b="1" dirty="0" err="1" smtClean="0"/>
              <a:t>keřenky</a:t>
            </a:r>
            <a:endParaRPr lang="cs-CZ" sz="3200" b="1" dirty="0"/>
          </a:p>
        </p:txBody>
      </p:sp>
      <p:pic>
        <p:nvPicPr>
          <p:cNvPr id="10242" name="Picture 2" descr="C:\Users\Ucitel\Desktop\Vlastní fotografie prezentace\MIKROSKOP\Řasy, sinice, prvoci\Img000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7" y="584775"/>
            <a:ext cx="8347295" cy="6260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49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Nepleťme si </a:t>
            </a:r>
            <a:r>
              <a:rPr lang="cs-CZ" sz="3200" b="1" dirty="0" smtClean="0"/>
              <a:t>vířenku </a:t>
            </a:r>
            <a:r>
              <a:rPr lang="cs-CZ" sz="3200" dirty="0" smtClean="0"/>
              <a:t>s</a:t>
            </a:r>
            <a:r>
              <a:rPr lang="cs-CZ" sz="3200" b="1" dirty="0" smtClean="0"/>
              <a:t> vířníkem</a:t>
            </a:r>
            <a:endParaRPr lang="cs-CZ" sz="3200" b="1" dirty="0"/>
          </a:p>
        </p:txBody>
      </p:sp>
      <p:pic>
        <p:nvPicPr>
          <p:cNvPr id="8194" name="Picture 2" descr="C:\Users\Ucitel\Desktop\Vlastní fotografie prezentace\MIKROSKOP\Řasy, sinice, prvoci\vířník 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37" y="584775"/>
            <a:ext cx="4900545" cy="273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citel\Desktop\Vlastní fotografie prezentace\MIKROSKOP\Řasy, sinice, prvoci\vířní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3104" y="2381250"/>
            <a:ext cx="5162550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51520" y="3645024"/>
            <a:ext cx="4176464" cy="31085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Vířníci</a:t>
            </a:r>
            <a:r>
              <a:rPr lang="cs-CZ" sz="2800" dirty="0" smtClean="0"/>
              <a:t> jsou </a:t>
            </a:r>
            <a:r>
              <a:rPr lang="cs-CZ" sz="2800" b="1" dirty="0" smtClean="0"/>
              <a:t>mnohobuněční</a:t>
            </a:r>
            <a:r>
              <a:rPr lang="cs-CZ" sz="2800" dirty="0" smtClean="0"/>
              <a:t> mikroskopičtí živočichové se dvěma zatažitelnými věnci brv u ústního otvoru, řadí se mezi </a:t>
            </a:r>
            <a:r>
              <a:rPr lang="cs-CZ" sz="2800" b="1" dirty="0" smtClean="0"/>
              <a:t>hlísty</a:t>
            </a:r>
            <a:r>
              <a:rPr lang="cs-CZ" sz="2800" dirty="0" smtClean="0"/>
              <a:t>.</a:t>
            </a:r>
            <a:endParaRPr lang="cs-CZ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3379" y="980728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921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citel\Desktop\Vlastní fotografie prezentace\MIKROSKOP\Řasy, sinice, prvoci\Img000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295128" y="692696"/>
            <a:ext cx="7848872" cy="58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Ucitel\Desktop\Vlastní fotografie prezentace\MIKROSKOP\Řasy, sinice, prvoci\vířník 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672" y="3766716"/>
            <a:ext cx="4214627" cy="317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Vířníci</a:t>
            </a:r>
            <a:r>
              <a:rPr lang="cs-CZ" sz="3200" dirty="0" smtClean="0"/>
              <a:t> jsou nejčastěji stopkou přichyceni podkladu, mohou ale i plavat 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73651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ířník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Vířník</a:t>
            </a:r>
            <a:r>
              <a:rPr lang="cs-CZ" sz="3200" dirty="0" smtClean="0"/>
              <a:t> přijímá potravu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59493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Mrskavka bledá</a:t>
            </a:r>
            <a:r>
              <a:rPr lang="cs-CZ" sz="3200" dirty="0" smtClean="0"/>
              <a:t> má tvar nálevky</a:t>
            </a:r>
            <a:endParaRPr lang="cs-CZ" sz="3200" b="1" dirty="0"/>
          </a:p>
        </p:txBody>
      </p:sp>
      <p:pic>
        <p:nvPicPr>
          <p:cNvPr id="3" name="Mrskavka bledá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1649" y="572376"/>
            <a:ext cx="8380831" cy="628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628800"/>
            <a:ext cx="8424936" cy="4824536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Název 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Autor: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Ing. Eva </a:t>
            </a:r>
            <a:r>
              <a:rPr lang="cs-CZ" sz="1400" dirty="0" err="1" smtClean="0">
                <a:solidFill>
                  <a:schemeClr val="tx1"/>
                </a:solidFill>
                <a:latin typeface="+mj-lt"/>
              </a:rPr>
              <a:t>Khorelová</a:t>
            </a: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Název: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VY_32_INOVACE_36_SPř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Téma:	Seminář z přírodopisu – Pozorování prvoků a jejich životních projevů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 Anotace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Výuková prezentace  přibližuje  žákům  nejběžnější druhy sladkovodních prvoků, učí je rozpoznávat ,  pozorovat jejich životní projevy. Obsahuje  náměty pro samostatnou práci žáků. Používat s protokolem č. 37.</a:t>
            </a: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	</a:t>
            </a: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0450" algn="l"/>
              </a:tabLst>
            </a:pP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Datum dokončení: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30. 4. 2013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60648"/>
            <a:ext cx="8280400" cy="1143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7797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err="1" smtClean="0"/>
              <a:t>Lezounek</a:t>
            </a:r>
            <a:r>
              <a:rPr lang="cs-CZ" sz="3200" b="1" dirty="0" smtClean="0"/>
              <a:t> mechový</a:t>
            </a:r>
            <a:endParaRPr lang="cs-CZ" sz="3200" b="1" dirty="0"/>
          </a:p>
        </p:txBody>
      </p:sp>
      <p:pic>
        <p:nvPicPr>
          <p:cNvPr id="3" name="Bobovky_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3791" y="584775"/>
            <a:ext cx="8398591" cy="629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33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11560" y="1556792"/>
            <a:ext cx="7992888" cy="2952328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  <a:effectLst/>
                <a:latin typeface="+mn-lt"/>
              </a:rPr>
              <a:t>Nyní prozkoumejte pod mikroskopem vzorky kultur prvoků, které jste si připravili.</a:t>
            </a:r>
            <a:endParaRPr lang="cs-CZ" sz="3200" b="1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828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792163" y="1773238"/>
            <a:ext cx="7956301" cy="19812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cs-CZ" sz="3200" b="1" dirty="0" smtClean="0"/>
              <a:t>Úkol č. 1: 	</a:t>
            </a:r>
            <a:r>
              <a:rPr lang="cs-CZ" sz="3200" dirty="0" smtClean="0"/>
              <a:t>Pozorujte různé prvoky, 				zakreslete tvar</a:t>
            </a:r>
            <a:r>
              <a:rPr lang="cs-CZ" dirty="0" smtClean="0"/>
              <a:t> jejich těla,  		    	           </a:t>
            </a:r>
            <a:r>
              <a:rPr lang="cs-CZ" sz="3200" dirty="0" smtClean="0"/>
              <a:t>pojmenujte je s pomocí odborné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sz="3200" dirty="0" smtClean="0"/>
              <a:t>	           literatury . </a:t>
            </a:r>
            <a:endParaRPr lang="cs-CZ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80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495262"/>
            <a:ext cx="7315200" cy="1154097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  <a:effectLst/>
                <a:latin typeface="+mn-lt"/>
              </a:rPr>
              <a:t>Potřeby: </a:t>
            </a:r>
            <a:endParaRPr lang="cs-CZ" sz="3200" b="1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988839"/>
            <a:ext cx="7234963" cy="3869959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 smtClean="0"/>
              <a:t>mikroskop, podložní  a krycí sklíčka, vata, pipeta, preparační jehla, pinzeta, atlas bezobratlých živočichů, kultury s prvoky, filtrační papír, tuš, </a:t>
            </a:r>
            <a:r>
              <a:rPr lang="cs-CZ" sz="2800" dirty="0" err="1" smtClean="0"/>
              <a:t>Lugolův</a:t>
            </a:r>
            <a:r>
              <a:rPr lang="cs-CZ" sz="2800" dirty="0" smtClean="0"/>
              <a:t> </a:t>
            </a:r>
            <a:r>
              <a:rPr lang="cs-CZ" sz="2800" dirty="0"/>
              <a:t>roztok </a:t>
            </a:r>
            <a:r>
              <a:rPr lang="cs-CZ" sz="2800" dirty="0" smtClean="0"/>
              <a:t>(</a:t>
            </a:r>
            <a:r>
              <a:rPr lang="cs-CZ" sz="2000" i="1" dirty="0" smtClean="0"/>
              <a:t>5 </a:t>
            </a:r>
            <a:r>
              <a:rPr lang="cs-CZ" sz="2000" i="1" dirty="0"/>
              <a:t>g jodu (I</a:t>
            </a:r>
            <a:r>
              <a:rPr lang="cs-CZ" sz="2000" i="1" baseline="-25000" dirty="0"/>
              <a:t>2</a:t>
            </a:r>
            <a:r>
              <a:rPr lang="cs-CZ" sz="2000" i="1" dirty="0"/>
              <a:t>) </a:t>
            </a:r>
            <a:r>
              <a:rPr lang="cs-CZ" sz="2000" i="1" dirty="0" smtClean="0"/>
              <a:t/>
            </a:r>
            <a:br>
              <a:rPr lang="cs-CZ" sz="2000" i="1" dirty="0" smtClean="0"/>
            </a:br>
            <a:r>
              <a:rPr lang="cs-CZ" sz="2000" i="1" dirty="0" smtClean="0"/>
              <a:t>a </a:t>
            </a:r>
            <a:r>
              <a:rPr lang="cs-CZ" sz="2000" i="1" dirty="0"/>
              <a:t>10 g jodidu draselného (KI) smíšených s 85 ml destilované </a:t>
            </a:r>
            <a:r>
              <a:rPr lang="cs-CZ" sz="2000" i="1" dirty="0" smtClean="0"/>
              <a:t>vody</a:t>
            </a:r>
            <a:r>
              <a:rPr lang="cs-CZ" sz="2800" dirty="0" smtClean="0"/>
              <a:t>)</a:t>
            </a:r>
            <a:endParaRPr lang="cs-CZ" sz="2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692696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83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35817" cy="924475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  <a:effectLst/>
              </a:rPr>
              <a:t>Postup</a:t>
            </a:r>
            <a:r>
              <a:rPr lang="cs-CZ" sz="3200" b="1" dirty="0" smtClean="0">
                <a:solidFill>
                  <a:schemeClr val="tx1"/>
                </a:solidFill>
              </a:rPr>
              <a:t>: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700808"/>
            <a:ext cx="8568952" cy="4968553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dirty="0" smtClean="0"/>
              <a:t>Na podložní sklíčko rozložte několik vláken vaty </a:t>
            </a:r>
            <a:br>
              <a:rPr lang="cs-CZ" dirty="0" smtClean="0"/>
            </a:br>
            <a:r>
              <a:rPr lang="cs-CZ" dirty="0" smtClean="0"/>
              <a:t>a kápněte na ni kapku zkoumané vody.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Opatrně přikryjte krycím sklem a pozorujte pod mikroskopem.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Nalezněte v preparátu prvoky, pozorujte </a:t>
            </a:r>
            <a:r>
              <a:rPr lang="cs-CZ" dirty="0" smtClean="0"/>
              <a:t>je      </a:t>
            </a:r>
            <a:r>
              <a:rPr lang="cs-CZ" dirty="0" smtClean="0"/>
              <a:t>a zakreslete.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Pokuste se je pojmenovat.</a:t>
            </a:r>
            <a:endParaRPr lang="cs-CZ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26064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34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792163" y="1773238"/>
            <a:ext cx="7956301" cy="19812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cs-CZ" sz="3200" b="1" dirty="0" smtClean="0"/>
              <a:t>Úkol č. 2: 	</a:t>
            </a:r>
            <a:r>
              <a:rPr lang="cs-CZ" sz="3200" dirty="0" smtClean="0"/>
              <a:t>Pozorujte příjem potravy 			           nálevníkem.</a:t>
            </a:r>
            <a:endParaRPr lang="cs-CZ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69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35817" cy="924475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  <a:effectLst/>
              </a:rPr>
              <a:t>Postup</a:t>
            </a:r>
            <a:r>
              <a:rPr lang="cs-CZ" sz="3200" b="1" dirty="0" smtClean="0">
                <a:solidFill>
                  <a:schemeClr val="tx1"/>
                </a:solidFill>
              </a:rPr>
              <a:t>: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700808"/>
            <a:ext cx="8568952" cy="4968553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dirty="0" smtClean="0"/>
              <a:t>Zhotovte si preparát jako v předchozím úkolu.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Prvoky pozorujte.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Okraje krycího skla se dotkněte jehlou namočenou v tuši.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Pozorujte živé prvoky, jak se jejich potravní vakuoly plní tuší.</a:t>
            </a:r>
            <a:endParaRPr lang="cs-CZ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26064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63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792163" y="1773238"/>
            <a:ext cx="7956301" cy="19812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cs-CZ" sz="3200" b="1" dirty="0" smtClean="0"/>
              <a:t>Úkol č. 3: 	</a:t>
            </a:r>
            <a:r>
              <a:rPr lang="cs-CZ" sz="3200" dirty="0" smtClean="0"/>
              <a:t>Důkaz glykogenu v cytoplazmě 		           nálevníků.</a:t>
            </a:r>
            <a:endParaRPr lang="cs-CZ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cs-CZ" i="1" dirty="0" smtClean="0">
                <a:solidFill>
                  <a:schemeClr val="tx1"/>
                </a:solidFill>
                <a:effectLst/>
              </a:rPr>
              <a:t>Použití </a:t>
            </a:r>
            <a:r>
              <a:rPr lang="cs-CZ" i="1" dirty="0" err="1" smtClean="0">
                <a:solidFill>
                  <a:schemeClr val="tx1"/>
                </a:solidFill>
                <a:effectLst/>
              </a:rPr>
              <a:t>Lugolova</a:t>
            </a:r>
            <a:r>
              <a:rPr lang="cs-CZ" i="1" dirty="0" smtClean="0">
                <a:solidFill>
                  <a:schemeClr val="tx1"/>
                </a:solidFill>
                <a:effectLst/>
              </a:rPr>
              <a:t> roztoku</a:t>
            </a:r>
            <a:endParaRPr lang="cs-CZ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1537" y="1556792"/>
            <a:ext cx="8784976" cy="5040560"/>
          </a:xfrm>
        </p:spPr>
        <p:txBody>
          <a:bodyPr>
            <a:normAutofit/>
          </a:bodyPr>
          <a:lstStyle/>
          <a:p>
            <a:r>
              <a:rPr lang="cs-CZ" sz="3000" dirty="0" smtClean="0"/>
              <a:t>Jako </a:t>
            </a:r>
            <a:r>
              <a:rPr lang="cs-CZ" sz="3000" b="1" dirty="0"/>
              <a:t>indikátor</a:t>
            </a:r>
            <a:r>
              <a:rPr lang="cs-CZ" sz="3000" dirty="0"/>
              <a:t> v testech na přítomnost </a:t>
            </a:r>
            <a:r>
              <a:rPr lang="cs-CZ" sz="3000" b="1" dirty="0"/>
              <a:t>škrobů</a:t>
            </a:r>
            <a:r>
              <a:rPr lang="cs-CZ" sz="3000" dirty="0"/>
              <a:t> </a:t>
            </a:r>
            <a:r>
              <a:rPr lang="cs-CZ" sz="3000" dirty="0" smtClean="0"/>
              <a:t>    v </a:t>
            </a:r>
            <a:r>
              <a:rPr lang="cs-CZ" sz="3000" dirty="0"/>
              <a:t>organických sloučeninách, které reagují </a:t>
            </a:r>
            <a:r>
              <a:rPr lang="cs-CZ" sz="3000" dirty="0" smtClean="0"/>
              <a:t>tmavě </a:t>
            </a:r>
            <a:r>
              <a:rPr lang="cs-CZ" sz="3000" dirty="0"/>
              <a:t>modrým až černým </a:t>
            </a:r>
            <a:r>
              <a:rPr lang="cs-CZ" sz="3000" dirty="0" smtClean="0"/>
              <a:t>zabarvením.</a:t>
            </a:r>
          </a:p>
          <a:p>
            <a:r>
              <a:rPr lang="cs-CZ" sz="3000" dirty="0" smtClean="0"/>
              <a:t>Protože buňky prvoků obsahují zrnka živočišného škrobu </a:t>
            </a:r>
            <a:r>
              <a:rPr lang="cs-CZ" sz="3000" b="1" dirty="0" smtClean="0"/>
              <a:t>glykogenu </a:t>
            </a:r>
            <a:r>
              <a:rPr lang="cs-CZ" sz="3000" i="1" dirty="0" smtClean="0"/>
              <a:t>(zásobárna energie), </a:t>
            </a:r>
            <a:r>
              <a:rPr lang="cs-CZ" sz="3000" dirty="0" smtClean="0"/>
              <a:t>dojde </a:t>
            </a:r>
            <a:br>
              <a:rPr lang="cs-CZ" sz="3000" dirty="0" smtClean="0"/>
            </a:br>
            <a:r>
              <a:rPr lang="cs-CZ" sz="3000" dirty="0" smtClean="0"/>
              <a:t>k jejich obarvení. </a:t>
            </a:r>
          </a:p>
          <a:p>
            <a:r>
              <a:rPr lang="cs-CZ" sz="3000" dirty="0" smtClean="0"/>
              <a:t>Hodně glykogenu je v jádru buňky.</a:t>
            </a:r>
          </a:p>
          <a:p>
            <a:r>
              <a:rPr lang="cs-CZ" sz="3000" i="1" dirty="0" smtClean="0"/>
              <a:t>Neplést s jodovou tinkturou, kde je k rozpuštění jódu a jodidu draselného použit </a:t>
            </a:r>
            <a:r>
              <a:rPr lang="cs-CZ" sz="3000" b="1" i="1" dirty="0" err="1" smtClean="0"/>
              <a:t>ethanol</a:t>
            </a:r>
            <a:r>
              <a:rPr lang="cs-CZ" sz="3000" i="1" dirty="0" smtClean="0"/>
              <a:t> – alkohol!</a:t>
            </a:r>
            <a:endParaRPr lang="cs-CZ" sz="30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4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35817" cy="924475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  <a:effectLst/>
              </a:rPr>
              <a:t>Postup</a:t>
            </a:r>
            <a:r>
              <a:rPr lang="cs-CZ" sz="3200" b="1" dirty="0" smtClean="0">
                <a:solidFill>
                  <a:schemeClr val="tx1"/>
                </a:solidFill>
              </a:rPr>
              <a:t>: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700808"/>
            <a:ext cx="8568952" cy="4968553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dirty="0" smtClean="0"/>
              <a:t>Zhotovte si čerstvý preparát nálevníků.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Prvoky pozorujte.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K okraji krycího skla kápněte malou kapku </a:t>
            </a:r>
            <a:r>
              <a:rPr lang="cs-CZ" dirty="0" err="1" smtClean="0"/>
              <a:t>Lugolova</a:t>
            </a:r>
            <a:r>
              <a:rPr lang="cs-CZ" dirty="0" smtClean="0"/>
              <a:t> roztoku a prosajte ji dovnitř.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/>
              <a:t>Pozorujte, jak se zrnka glykogenu a jádro barví tmavě.</a:t>
            </a:r>
            <a:endParaRPr lang="cs-CZ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26064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33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1050" y="260648"/>
            <a:ext cx="8229600" cy="1143000"/>
          </a:xfr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cs-CZ" sz="3200" b="1" dirty="0" smtClean="0">
                <a:solidFill>
                  <a:schemeClr val="tx1"/>
                </a:solidFill>
                <a:effectLst/>
              </a:rPr>
              <a:t>Vysvětlivky k pomocným symbolům:</a:t>
            </a:r>
            <a:endParaRPr lang="cs-CZ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338" y="3639243"/>
            <a:ext cx="762597" cy="7612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103854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907704" y="3789040"/>
            <a:ext cx="56163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2400" b="1" dirty="0" smtClean="0">
                <a:latin typeface="Calibri" pitchFamily="34" charset="0"/>
              </a:rPr>
              <a:t>Přemýšlejte, řešte problém.</a:t>
            </a:r>
            <a:endParaRPr lang="cs-CZ" sz="2400" b="1" dirty="0">
              <a:latin typeface="Calibri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907704" y="2400503"/>
            <a:ext cx="6294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cs-CZ" sz="2400" b="1" dirty="0">
                <a:latin typeface="Calibri" pitchFamily="34" charset="0"/>
              </a:rPr>
              <a:t>Určeno k zápisu do protokolů</a:t>
            </a:r>
            <a:r>
              <a:rPr lang="cs-CZ" sz="2400" dirty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796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323528" y="229199"/>
            <a:ext cx="8496944" cy="9244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Závěr:</a:t>
            </a:r>
            <a:r>
              <a:rPr lang="cs-CZ" b="1" dirty="0" smtClean="0">
                <a:solidFill>
                  <a:schemeClr val="tx1"/>
                </a:solidFill>
              </a:rPr>
              <a:t> 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79512" y="1360587"/>
            <a:ext cx="8784976" cy="5301208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Našli jste rostlinné, či živočišné prvoky?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V čem se tyto dvě skupiny organismů liší?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Jaké organely slouží pozorovaným prvokům                 k pohybu?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Co tvoří potravu trepky, jak ji přijímá?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/>
              <a:t>Jaký význam mají prvoci ve vodách?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/>
              <a:t>Je více prvoků v čisté, nebo znečištěné vodě? Proč</a:t>
            </a:r>
            <a:r>
              <a:rPr lang="cs-CZ" sz="2800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 se zbarvila zrnka glykogenu v těle prvoků?</a:t>
            </a:r>
            <a:endParaRPr lang="cs-CZ" sz="2800" dirty="0"/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 se vířenky mohou pohybovat?</a:t>
            </a:r>
            <a:endParaRPr lang="cs-CZ" sz="2800" dirty="0"/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Jaký je rozdíl mezi vířenkou a vířníkem?</a:t>
            </a:r>
          </a:p>
          <a:p>
            <a:pPr marL="514350" indent="-514350">
              <a:buFont typeface="+mj-lt"/>
              <a:buAutoNum type="arabicPeriod"/>
            </a:pPr>
            <a:endParaRPr lang="cs-CZ" sz="2800" dirty="0"/>
          </a:p>
          <a:p>
            <a:pPr marL="0" indent="0" algn="ctr">
              <a:buNone/>
            </a:pPr>
            <a:r>
              <a:rPr lang="cs-CZ" sz="2800" dirty="0" smtClean="0"/>
              <a:t> </a:t>
            </a:r>
            <a:endParaRPr lang="cs-CZ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392417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92417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76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323528" y="0"/>
            <a:ext cx="8496944" cy="9244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Závěr- řešení</a:t>
            </a:r>
            <a:r>
              <a:rPr lang="cs-CZ" b="1" dirty="0" smtClean="0">
                <a:solidFill>
                  <a:schemeClr val="tx1"/>
                </a:solidFill>
              </a:rPr>
              <a:t> 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07504" y="924476"/>
            <a:ext cx="8856984" cy="5672876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Individuální odpověď.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Rostlinní prvoci obsahují chloroplasty, obvykle mají stigma – světločivou skvrnu, bičík.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Nejčastěji se pohybují pomocí brv, bičíků.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Potravou trepek jsou hlavně bakterie.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600" i="1" dirty="0">
                <a:solidFill>
                  <a:srgbClr val="FF0000"/>
                </a:solidFill>
              </a:rPr>
              <a:t>Prvoci </a:t>
            </a:r>
            <a:r>
              <a:rPr lang="cs-CZ" sz="2600" i="1" dirty="0" smtClean="0">
                <a:solidFill>
                  <a:srgbClr val="FF0000"/>
                </a:solidFill>
              </a:rPr>
              <a:t>do svého těla vážou organické látky a poté slouží jako potrava jiným živočichům.</a:t>
            </a:r>
            <a:endParaRPr lang="cs-CZ" sz="2600" i="1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2600" i="1" dirty="0">
                <a:solidFill>
                  <a:srgbClr val="FF0000"/>
                </a:solidFill>
              </a:rPr>
              <a:t>Protože se živí bakteriemi, je jich více ve  znečištěné vodě.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Zrnka glykogenu se zbarvila červeně až tmavě hnědě.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Vířenky mají zatažitelnou stopku, mohou se smrštit, brvy víří kolem buněčných úst.</a:t>
            </a:r>
            <a:endParaRPr lang="cs-CZ" sz="2600" i="1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2600" i="1" dirty="0" smtClean="0">
                <a:solidFill>
                  <a:srgbClr val="FF0000"/>
                </a:solidFill>
              </a:rPr>
              <a:t>Vířenka je prvok, vířník je mnohobuněčný živočich, patří mezi hlísty. </a:t>
            </a:r>
          </a:p>
          <a:p>
            <a:pPr marL="514350" indent="-514350">
              <a:buFont typeface="+mj-lt"/>
              <a:buAutoNum type="arabicPeriod"/>
            </a:pPr>
            <a:endParaRPr lang="cs-CZ" sz="2800" dirty="0"/>
          </a:p>
          <a:p>
            <a:pPr marL="0" indent="0" algn="ctr">
              <a:buNone/>
            </a:pPr>
            <a:r>
              <a:rPr lang="cs-CZ" sz="2800" dirty="0" smtClean="0"/>
              <a:t> </a:t>
            </a:r>
            <a:endParaRPr lang="cs-CZ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552" y="81608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0341" y="81608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31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tx1"/>
                </a:solidFill>
                <a:effectLst/>
              </a:rPr>
              <a:t>Zdroje informací:</a:t>
            </a:r>
            <a:endParaRPr lang="cs-CZ" sz="4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http://</a:t>
            </a:r>
            <a:r>
              <a:rPr lang="cs-CZ" sz="2400" dirty="0" smtClean="0">
                <a:hlinkClick r:id="rId2"/>
              </a:rPr>
              <a:t>cs.wikipedia.org/wiki/Prvoci</a:t>
            </a:r>
            <a:r>
              <a:rPr lang="cs-CZ" sz="2400" dirty="0" smtClean="0"/>
              <a:t> </a:t>
            </a:r>
          </a:p>
          <a:p>
            <a:r>
              <a:rPr lang="cs-CZ" sz="2400" dirty="0">
                <a:hlinkClick r:id="rId3"/>
              </a:rPr>
              <a:t>http://</a:t>
            </a:r>
            <a:r>
              <a:rPr lang="cs-CZ" sz="2400" dirty="0" smtClean="0">
                <a:hlinkClick r:id="rId3"/>
              </a:rPr>
              <a:t>cs.wikipedia.org/wiki/N%C3%A1levn%C3%ADci</a:t>
            </a:r>
            <a:r>
              <a:rPr lang="cs-CZ" sz="2400" dirty="0" smtClean="0"/>
              <a:t> </a:t>
            </a:r>
          </a:p>
          <a:p>
            <a:r>
              <a:rPr lang="cs-CZ" sz="2400" dirty="0">
                <a:hlinkClick r:id="rId4"/>
              </a:rPr>
              <a:t>http://</a:t>
            </a:r>
            <a:r>
              <a:rPr lang="cs-CZ" sz="2400" dirty="0" smtClean="0">
                <a:hlinkClick r:id="rId4"/>
              </a:rPr>
              <a:t>cs.wikipedia.org/wiki/Trepka_velk%C3%A1</a:t>
            </a:r>
            <a:endParaRPr lang="cs-CZ" sz="2400" dirty="0" smtClean="0"/>
          </a:p>
          <a:p>
            <a:r>
              <a:rPr lang="cs-CZ" sz="2400" dirty="0">
                <a:hlinkClick r:id="rId5"/>
              </a:rPr>
              <a:t>http://</a:t>
            </a:r>
            <a:r>
              <a:rPr lang="cs-CZ" sz="2400" dirty="0" smtClean="0">
                <a:hlinkClick r:id="rId5"/>
              </a:rPr>
              <a:t>cs.wikipedia.org/wiki/V%C3%AD%C5%99n%C3%ADci</a:t>
            </a:r>
            <a:r>
              <a:rPr lang="cs-CZ" sz="2400" dirty="0" smtClean="0"/>
              <a:t> </a:t>
            </a:r>
          </a:p>
          <a:p>
            <a:r>
              <a:rPr lang="cs-CZ" sz="2400" dirty="0">
                <a:hlinkClick r:id="rId6"/>
              </a:rPr>
              <a:t>http://</a:t>
            </a:r>
            <a:r>
              <a:rPr lang="cs-CZ" sz="2400" dirty="0" smtClean="0">
                <a:hlinkClick r:id="rId6"/>
              </a:rPr>
              <a:t>cs.wikipedia.org/wiki/Lugol%C5%AFv_roztok</a:t>
            </a:r>
            <a:endParaRPr lang="cs-CZ" sz="2400" dirty="0" smtClean="0"/>
          </a:p>
          <a:p>
            <a:endParaRPr lang="cs-CZ" sz="2400" dirty="0" smtClean="0"/>
          </a:p>
          <a:p>
            <a:r>
              <a:rPr lang="cs-CZ" sz="2400" dirty="0" smtClean="0"/>
              <a:t>Neoznačené fotografie a videa jsou autorky vlastní. 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26359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cs-CZ" dirty="0" smtClean="0">
                <a:solidFill>
                  <a:schemeClr val="tx1"/>
                </a:solidFill>
                <a:effectLst/>
              </a:rPr>
              <a:t>Připravte v dostatečném předstihu kultury prvoků</a:t>
            </a:r>
            <a:endParaRPr lang="cs-CZ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cs-CZ" dirty="0" smtClean="0"/>
              <a:t>Senný nálev – trocha půdy, nastříhané seno, zalité rybniční vodou.</a:t>
            </a:r>
          </a:p>
          <a:p>
            <a:r>
              <a:rPr lang="cs-CZ" dirty="0" smtClean="0"/>
              <a:t>Mechy, trocha půdy, voda z rybníka.</a:t>
            </a:r>
          </a:p>
          <a:p>
            <a:r>
              <a:rPr lang="cs-CZ" dirty="0" smtClean="0"/>
              <a:t>Trocha půdy, nastříhané listy salátu, rybniční voda.</a:t>
            </a:r>
          </a:p>
          <a:p>
            <a:r>
              <a:rPr lang="cs-CZ" dirty="0" smtClean="0"/>
              <a:t>Nechte kultivovat několik týdnů.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23" y="5541858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827584" y="5661248"/>
            <a:ext cx="7128792" cy="52322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i="1" dirty="0" smtClean="0"/>
              <a:t>Kde všude se prvoci vyskytují?</a:t>
            </a:r>
            <a:endParaRPr lang="cs-CZ" sz="2800" b="1" i="1" dirty="0"/>
          </a:p>
        </p:txBody>
      </p:sp>
    </p:spTree>
    <p:extLst>
      <p:ext uri="{BB962C8B-B14F-4D97-AF65-F5344CB8AC3E}">
        <p14:creationId xmlns:p14="http://schemas.microsoft.com/office/powerpoint/2010/main" val="146974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cs-CZ" b="1" dirty="0" smtClean="0">
                <a:solidFill>
                  <a:schemeClr val="tx1"/>
                </a:solidFill>
                <a:effectLst/>
              </a:rPr>
              <a:t>Kdo jsou prvoci?</a:t>
            </a:r>
            <a:endParaRPr lang="cs-CZ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28800"/>
            <a:ext cx="4083124" cy="4695800"/>
          </a:xfrm>
        </p:spPr>
        <p:txBody>
          <a:bodyPr>
            <a:normAutofit/>
          </a:bodyPr>
          <a:lstStyle/>
          <a:p>
            <a:r>
              <a:rPr lang="cs-CZ" sz="2800" dirty="0" smtClean="0"/>
              <a:t>jednobuněčné organismy</a:t>
            </a:r>
            <a:endParaRPr lang="cs-CZ" sz="2800" dirty="0"/>
          </a:p>
          <a:p>
            <a:r>
              <a:rPr lang="cs-CZ" sz="2800" dirty="0" smtClean="0"/>
              <a:t>latinské jméno </a:t>
            </a:r>
            <a:r>
              <a:rPr lang="cs-CZ" sz="2800" i="1" dirty="0" smtClean="0"/>
              <a:t>Protozoa -</a:t>
            </a:r>
            <a:r>
              <a:rPr lang="cs-CZ" sz="2800" dirty="0" smtClean="0"/>
              <a:t> „</a:t>
            </a:r>
            <a:r>
              <a:rPr lang="cs-CZ" sz="2800" dirty="0"/>
              <a:t>prvotní </a:t>
            </a:r>
            <a:r>
              <a:rPr lang="cs-CZ" sz="2800" dirty="0" smtClean="0"/>
              <a:t>živočichové“</a:t>
            </a:r>
          </a:p>
          <a:p>
            <a:r>
              <a:rPr lang="cs-CZ" sz="2800" dirty="0" smtClean="0"/>
              <a:t>pohybliví, většinou neschopni fotosyntézy</a:t>
            </a:r>
            <a:endParaRPr lang="cs-CZ" sz="2800" dirty="0"/>
          </a:p>
        </p:txBody>
      </p:sp>
      <p:pic>
        <p:nvPicPr>
          <p:cNvPr id="7171" name="Picture 3" descr="C:\Users\Ucitel\Desktop\Vlastní fotografie prezentace\MIKROSKOP\Řasy, sinice, prvoci\prvok trep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2636" y="1484784"/>
            <a:ext cx="4914900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4262636" y="5949280"/>
            <a:ext cx="49149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/>
              <a:t>Trepka velká</a:t>
            </a: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15479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ostlinný prvok_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4065" y="0"/>
            <a:ext cx="8508437" cy="638132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Někteří prvoci obsahují </a:t>
            </a:r>
            <a:r>
              <a:rPr lang="cs-CZ" sz="3200" b="1" dirty="0" smtClean="0"/>
              <a:t>chloroplasty</a:t>
            </a:r>
            <a:r>
              <a:rPr lang="cs-CZ" sz="3200" dirty="0" smtClean="0"/>
              <a:t>, tento prvok se pohybuje pomocí </a:t>
            </a:r>
            <a:r>
              <a:rPr lang="cs-CZ" sz="3200" b="1" dirty="0" smtClean="0"/>
              <a:t>bičíku, </a:t>
            </a:r>
            <a:r>
              <a:rPr lang="cs-CZ" sz="3200" dirty="0" smtClean="0"/>
              <a:t>patří mezi </a:t>
            </a:r>
            <a:r>
              <a:rPr lang="cs-CZ" sz="3200" b="1" dirty="0" smtClean="0"/>
              <a:t>krásnoočka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71488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  <a:effectLst/>
              </a:rPr>
              <a:t>Nejčastěji ve stojatých vodách nalezneme </a:t>
            </a:r>
            <a:r>
              <a:rPr lang="cs-CZ" u="sng" dirty="0" smtClean="0">
                <a:solidFill>
                  <a:schemeClr val="tx1"/>
                </a:solidFill>
                <a:effectLst/>
              </a:rPr>
              <a:t>n</a:t>
            </a:r>
            <a:r>
              <a:rPr lang="cs-CZ" sz="4400" b="1" u="sng" dirty="0" smtClean="0">
                <a:solidFill>
                  <a:schemeClr val="tx1"/>
                </a:solidFill>
                <a:effectLst/>
              </a:rPr>
              <a:t>álevníky</a:t>
            </a:r>
            <a:endParaRPr lang="cs-CZ" sz="4400" b="1" u="sng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cs-CZ" sz="3000" dirty="0" smtClean="0"/>
              <a:t>tělo </a:t>
            </a:r>
            <a:r>
              <a:rPr lang="cs-CZ" sz="3000" dirty="0"/>
              <a:t>mají pokryto brvami, které </a:t>
            </a:r>
            <a:r>
              <a:rPr lang="cs-CZ" sz="3000" dirty="0" smtClean="0"/>
              <a:t> slouží </a:t>
            </a:r>
            <a:br>
              <a:rPr lang="cs-CZ" sz="3000" dirty="0" smtClean="0"/>
            </a:br>
            <a:r>
              <a:rPr lang="cs-CZ" sz="3000" dirty="0" smtClean="0"/>
              <a:t>k pohybu</a:t>
            </a:r>
          </a:p>
          <a:p>
            <a:r>
              <a:rPr lang="cs-CZ" sz="3000" dirty="0" smtClean="0"/>
              <a:t>brvy </a:t>
            </a:r>
            <a:r>
              <a:rPr lang="cs-CZ" sz="3000" dirty="0"/>
              <a:t>se pohybují synchronizovaně </a:t>
            </a:r>
            <a:endParaRPr lang="cs-CZ" sz="3000" dirty="0" smtClean="0"/>
          </a:p>
          <a:p>
            <a:r>
              <a:rPr lang="cs-CZ" sz="3000" dirty="0" smtClean="0"/>
              <a:t>jsou </a:t>
            </a:r>
            <a:r>
              <a:rPr lang="cs-CZ" sz="3000" dirty="0"/>
              <a:t>u nich vyvinuta buněčná ústa, kterými buňka pohlcuje </a:t>
            </a:r>
            <a:r>
              <a:rPr lang="cs-CZ" sz="3000" dirty="0" smtClean="0"/>
              <a:t>potravu</a:t>
            </a:r>
          </a:p>
          <a:p>
            <a:r>
              <a:rPr lang="cs-CZ" sz="3000" dirty="0" smtClean="0"/>
              <a:t>potrava putuje </a:t>
            </a:r>
            <a:r>
              <a:rPr lang="cs-CZ" sz="3000" dirty="0"/>
              <a:t>buněčným jícnem dovnitř </a:t>
            </a:r>
            <a:r>
              <a:rPr lang="cs-CZ" sz="3000" dirty="0" smtClean="0"/>
              <a:t>buňky     a  vytvoří potravní vakuolu</a:t>
            </a:r>
          </a:p>
          <a:p>
            <a:endParaRPr lang="cs-CZ" sz="3000" dirty="0"/>
          </a:p>
        </p:txBody>
      </p:sp>
    </p:spTree>
    <p:extLst>
      <p:ext uri="{BB962C8B-B14F-4D97-AF65-F5344CB8AC3E}">
        <p14:creationId xmlns:p14="http://schemas.microsoft.com/office/powerpoint/2010/main" val="409957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-3868" y="6101017"/>
            <a:ext cx="3969787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cs-CZ" sz="1100" dirty="0" err="1" smtClean="0">
                <a:solidFill>
                  <a:prstClr val="white"/>
                </a:solidFill>
                <a:latin typeface="Verdana"/>
              </a:rPr>
              <a:t>HonzaXJ</a:t>
            </a:r>
            <a:r>
              <a:rPr lang="cs-CZ" sz="1100" dirty="0" smtClean="0">
                <a:solidFill>
                  <a:prstClr val="white"/>
                </a:solidFill>
                <a:latin typeface="Verdana"/>
              </a:rPr>
              <a:t>, [cit. 2013-03-30], dostupné pod licencí </a:t>
            </a:r>
            <a:r>
              <a:rPr lang="cs-CZ" sz="1100" dirty="0" err="1" smtClean="0">
                <a:solidFill>
                  <a:prstClr val="white"/>
                </a:solidFill>
                <a:latin typeface="Verdana"/>
              </a:rPr>
              <a:t>Creative</a:t>
            </a:r>
            <a:r>
              <a:rPr lang="cs-CZ" sz="110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cs-CZ" sz="1100" dirty="0" err="1" smtClean="0">
                <a:solidFill>
                  <a:prstClr val="white"/>
                </a:solidFill>
                <a:latin typeface="Verdana"/>
              </a:rPr>
              <a:t>Commons</a:t>
            </a:r>
            <a:r>
              <a:rPr lang="cs-CZ" sz="1100" dirty="0" smtClean="0">
                <a:solidFill>
                  <a:prstClr val="white"/>
                </a:solidFill>
                <a:latin typeface="Verdana"/>
              </a:rPr>
              <a:t> na www:</a:t>
            </a:r>
          </a:p>
          <a:p>
            <a:pPr lvl="0"/>
            <a:r>
              <a:rPr lang="cs-CZ" sz="1100" dirty="0">
                <a:solidFill>
                  <a:prstClr val="white"/>
                </a:solidFill>
                <a:latin typeface="Verdana"/>
                <a:hlinkClick r:id="rId2"/>
              </a:rPr>
              <a:t>http://</a:t>
            </a:r>
            <a:r>
              <a:rPr lang="cs-CZ" sz="1100" dirty="0" smtClean="0">
                <a:solidFill>
                  <a:prstClr val="white"/>
                </a:solidFill>
                <a:latin typeface="Verdana"/>
                <a:hlinkClick r:id="rId2"/>
              </a:rPr>
              <a:t>cs.wikipedia.org/wiki/Soubor:Trapka_velka_Paramecium_caudatum.jpg</a:t>
            </a:r>
            <a:r>
              <a:rPr lang="cs-CZ" sz="1100" dirty="0" smtClean="0">
                <a:solidFill>
                  <a:prstClr val="white"/>
                </a:solidFill>
                <a:latin typeface="Verdana"/>
              </a:rPr>
              <a:t> </a:t>
            </a:r>
            <a:endParaRPr lang="cs-CZ" sz="1100" dirty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67544" y="764704"/>
            <a:ext cx="3240360" cy="20621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Nejběžnějším prvokem stojatých vod je </a:t>
            </a:r>
            <a:r>
              <a:rPr lang="cs-CZ" sz="3200" b="1" dirty="0" smtClean="0"/>
              <a:t>trepka velká</a:t>
            </a:r>
            <a:endParaRPr lang="cs-CZ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5920" y="-6733"/>
            <a:ext cx="5146923" cy="68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3048000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72813" y="4077072"/>
            <a:ext cx="3816424" cy="95410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i="1" dirty="0" smtClean="0"/>
              <a:t>Zopakujte si názvy organel v těle trepky!</a:t>
            </a:r>
            <a:endParaRPr lang="cs-CZ" sz="2800" b="1" i="1" dirty="0"/>
          </a:p>
        </p:txBody>
      </p:sp>
    </p:spTree>
    <p:extLst>
      <p:ext uri="{BB962C8B-B14F-4D97-AF65-F5344CB8AC3E}">
        <p14:creationId xmlns:p14="http://schemas.microsoft.com/office/powerpoint/2010/main" val="394046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cs-CZ" sz="4000" b="1" dirty="0" smtClean="0">
                <a:solidFill>
                  <a:schemeClr val="tx1"/>
                </a:solidFill>
                <a:effectLst/>
              </a:rPr>
              <a:t>Trepka velká</a:t>
            </a:r>
            <a:endParaRPr lang="cs-CZ" sz="4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r>
              <a:rPr lang="cs-CZ" sz="3000" dirty="0" smtClean="0"/>
              <a:t>Vyskytuje se v </a:t>
            </a:r>
            <a:r>
              <a:rPr lang="cs-CZ" sz="3000" dirty="0"/>
              <a:t>organicky znečištěných </a:t>
            </a:r>
            <a:r>
              <a:rPr lang="cs-CZ" sz="3000" dirty="0" smtClean="0"/>
              <a:t>vodách.</a:t>
            </a:r>
          </a:p>
          <a:p>
            <a:r>
              <a:rPr lang="cs-CZ" sz="3000" dirty="0" smtClean="0"/>
              <a:t>Buňka </a:t>
            </a:r>
            <a:r>
              <a:rPr lang="cs-CZ" sz="3000" dirty="0"/>
              <a:t>obsahuje dvě </a:t>
            </a:r>
            <a:r>
              <a:rPr lang="cs-CZ" sz="3000" b="1" dirty="0"/>
              <a:t>jádra</a:t>
            </a:r>
            <a:r>
              <a:rPr lang="cs-CZ" sz="3000" dirty="0"/>
              <a:t>, </a:t>
            </a:r>
            <a:r>
              <a:rPr lang="cs-CZ" sz="3000" dirty="0" err="1"/>
              <a:t>makronucleus</a:t>
            </a:r>
            <a:r>
              <a:rPr lang="cs-CZ" sz="3000" dirty="0"/>
              <a:t> zajišťuje vegetativní funkce, </a:t>
            </a:r>
            <a:r>
              <a:rPr lang="cs-CZ" sz="3000" dirty="0" err="1" smtClean="0"/>
              <a:t>mikronucleus</a:t>
            </a:r>
            <a:r>
              <a:rPr lang="cs-CZ" sz="3000" dirty="0" smtClean="0"/>
              <a:t> rozmnožování. </a:t>
            </a:r>
          </a:p>
          <a:p>
            <a:r>
              <a:rPr lang="cs-CZ" sz="3000" dirty="0" smtClean="0"/>
              <a:t>Potravu </a:t>
            </a:r>
            <a:r>
              <a:rPr lang="cs-CZ" sz="3000" dirty="0"/>
              <a:t>přijímá </a:t>
            </a:r>
            <a:r>
              <a:rPr lang="cs-CZ" sz="3000" b="1" dirty="0"/>
              <a:t>buněčnými </a:t>
            </a:r>
            <a:r>
              <a:rPr lang="cs-CZ" sz="3000" b="1" dirty="0" smtClean="0"/>
              <a:t>ústy</a:t>
            </a:r>
            <a:r>
              <a:rPr lang="cs-CZ" sz="3000" dirty="0" smtClean="0"/>
              <a:t>, pak je vedena buněčným </a:t>
            </a:r>
            <a:r>
              <a:rPr lang="cs-CZ" sz="3000" dirty="0"/>
              <a:t>hltanem a dochází </a:t>
            </a:r>
            <a:r>
              <a:rPr lang="cs-CZ" sz="3000" dirty="0" smtClean="0"/>
              <a:t/>
            </a:r>
            <a:br>
              <a:rPr lang="cs-CZ" sz="3000" dirty="0" smtClean="0"/>
            </a:br>
            <a:r>
              <a:rPr lang="cs-CZ" sz="3000" dirty="0" smtClean="0"/>
              <a:t>k </a:t>
            </a:r>
            <a:r>
              <a:rPr lang="cs-CZ" sz="3000" dirty="0"/>
              <a:t>vytvoření </a:t>
            </a:r>
            <a:r>
              <a:rPr lang="cs-CZ" sz="3000" b="1" dirty="0"/>
              <a:t>potravní vakuoly</a:t>
            </a:r>
            <a:r>
              <a:rPr lang="cs-CZ" sz="3000" dirty="0"/>
              <a:t>, která je po určité době vyloučena prostřednictvím buněčné řitě. </a:t>
            </a:r>
            <a:endParaRPr lang="cs-CZ" sz="3000" dirty="0" smtClean="0"/>
          </a:p>
        </p:txBody>
      </p:sp>
    </p:spTree>
    <p:extLst>
      <p:ext uri="{BB962C8B-B14F-4D97-AF65-F5344CB8AC3E}">
        <p14:creationId xmlns:p14="http://schemas.microsoft.com/office/powerpoint/2010/main" val="167650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497</TotalTime>
  <Words>676</Words>
  <Application>Microsoft Office PowerPoint</Application>
  <PresentationFormat>Předvádění na obrazovce (4:3)</PresentationFormat>
  <Paragraphs>116</Paragraphs>
  <Slides>32</Slides>
  <Notes>0</Notes>
  <HiddenSlides>0</HiddenSlides>
  <MMClips>6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3" baseType="lpstr">
      <vt:lpstr>Welcome</vt:lpstr>
      <vt:lpstr>POZOROVÁNÍ PRVOKŮ A JEJICH ŽIVOTNÍCH PROJEVŮ</vt:lpstr>
      <vt:lpstr>Prezentace aplikace PowerPoint</vt:lpstr>
      <vt:lpstr>Vysvětlivky k pomocným symbolům:</vt:lpstr>
      <vt:lpstr>Připravte v dostatečném předstihu kultury prvoků</vt:lpstr>
      <vt:lpstr>Kdo jsou prvoci?</vt:lpstr>
      <vt:lpstr>Prezentace aplikace PowerPoint</vt:lpstr>
      <vt:lpstr>Nejčastěji ve stojatých vodách nalezneme nálevníky</vt:lpstr>
      <vt:lpstr>Prezentace aplikace PowerPoint</vt:lpstr>
      <vt:lpstr>Trepka velká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Nyní prozkoumejte pod mikroskopem vzorky kultur prvoků, které jste si připravili.</vt:lpstr>
      <vt:lpstr>Prezentace aplikace PowerPoint</vt:lpstr>
      <vt:lpstr>Potřeby: </vt:lpstr>
      <vt:lpstr>Postup:</vt:lpstr>
      <vt:lpstr>Prezentace aplikace PowerPoint</vt:lpstr>
      <vt:lpstr>Postup:</vt:lpstr>
      <vt:lpstr>Prezentace aplikace PowerPoint</vt:lpstr>
      <vt:lpstr>Použití Lugolova roztoku</vt:lpstr>
      <vt:lpstr>Postup:</vt:lpstr>
      <vt:lpstr>Prezentace aplikace PowerPoint</vt:lpstr>
      <vt:lpstr>Prezentace aplikace PowerPoint</vt:lpstr>
      <vt:lpstr>Zdroje informací: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PRVOCI VE  STOJATÝCH VODÁCH</dc:title>
  <dc:creator>Ucitel</dc:creator>
  <cp:lastModifiedBy>Ucitel</cp:lastModifiedBy>
  <cp:revision>33</cp:revision>
  <dcterms:created xsi:type="dcterms:W3CDTF">2013-02-10T18:46:38Z</dcterms:created>
  <dcterms:modified xsi:type="dcterms:W3CDTF">2013-05-20T18:57:40Z</dcterms:modified>
</cp:coreProperties>
</file>